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69" r:id="rId2"/>
    <p:sldId id="273" r:id="rId3"/>
    <p:sldId id="263" r:id="rId4"/>
    <p:sldId id="266" r:id="rId5"/>
    <p:sldId id="262" r:id="rId6"/>
    <p:sldId id="270" r:id="rId7"/>
    <p:sldId id="265" r:id="rId8"/>
    <p:sldId id="271" r:id="rId9"/>
    <p:sldId id="261" r:id="rId10"/>
    <p:sldId id="272" r:id="rId11"/>
    <p:sldId id="264" r:id="rId12"/>
    <p:sldId id="267" r:id="rId13"/>
    <p:sldId id="260" r:id="rId14"/>
    <p:sldId id="268"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52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49027A-ADDC-F040-26F5-EA81C6836D58}" v="124" dt="2024-11-03T13:45:01.212"/>
    <p1510:client id="{35311A78-9A37-0C07-2AFE-D1293A87276F}" v="15" dt="2024-11-03T11:43:37.816"/>
    <p1510:client id="{4B3EDA42-0754-A876-B67F-2DC393ABAA78}" v="21" dt="2024-11-03T12:50:27.120"/>
    <p1510:client id="{60889BC9-FB29-CAFB-2F4A-7D7E1A8A3038}" v="82" dt="2024-11-03T14:01:22.9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9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6C751-8791-4842-8B22-68FC160B4FC6}" type="datetimeFigureOut">
              <a:t>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8F58B-39AF-4B2B-AACB-EA91F2DE510B}" type="slidenum">
              <a:t>‹#›</a:t>
            </a:fld>
            <a:endParaRPr lang="en-US"/>
          </a:p>
        </p:txBody>
      </p:sp>
    </p:spTree>
    <p:extLst>
      <p:ext uri="{BB962C8B-B14F-4D97-AF65-F5344CB8AC3E}">
        <p14:creationId xmlns:p14="http://schemas.microsoft.com/office/powerpoint/2010/main" val="195717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261757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AF61-47BA-E70F-B4CC-6EB62AB830DE}"/>
              </a:ext>
            </a:extLst>
          </p:cNvPr>
          <p:cNvSpPr>
            <a:spLocks noGrp="1"/>
          </p:cNvSpPr>
          <p:nvPr>
            <p:ph type="ctrTitle" idx="4294967295"/>
          </p:nvPr>
        </p:nvSpPr>
        <p:spPr>
          <a:xfrm>
            <a:off x="1524000" y="1140643"/>
            <a:ext cx="9144000" cy="2491868"/>
          </a:xfrm>
        </p:spPr>
        <p:txBody>
          <a:bodyPr/>
          <a:lstStyle/>
          <a:p>
            <a:pPr algn="ctr"/>
            <a:r>
              <a:rPr lang="en-US" dirty="0">
                <a:solidFill>
                  <a:schemeClr val="bg1"/>
                </a:solidFill>
              </a:rPr>
              <a:t>Tournament Database</a:t>
            </a:r>
            <a:endParaRPr lang="en-IN" dirty="0">
              <a:solidFill>
                <a:schemeClr val="bg1"/>
              </a:solidFill>
            </a:endParaRPr>
          </a:p>
        </p:txBody>
      </p:sp>
      <p:sp>
        <p:nvSpPr>
          <p:cNvPr id="5" name="TextBox 4">
            <a:extLst>
              <a:ext uri="{FF2B5EF4-FFF2-40B4-BE49-F238E27FC236}">
                <a16:creationId xmlns:a16="http://schemas.microsoft.com/office/drawing/2014/main" id="{4FA34C08-FB49-6EE6-2995-5982EFD86F3B}"/>
              </a:ext>
            </a:extLst>
          </p:cNvPr>
          <p:cNvSpPr txBox="1"/>
          <p:nvPr/>
        </p:nvSpPr>
        <p:spPr>
          <a:xfrm>
            <a:off x="1524000" y="3864989"/>
            <a:ext cx="9144000" cy="1200329"/>
          </a:xfrm>
          <a:prstGeom prst="rect">
            <a:avLst/>
          </a:prstGeom>
          <a:noFill/>
        </p:spPr>
        <p:txBody>
          <a:bodyPr wrap="square" rtlCol="0">
            <a:spAutoFit/>
          </a:bodyPr>
          <a:lstStyle/>
          <a:p>
            <a:r>
              <a:rPr lang="en-US" dirty="0">
                <a:solidFill>
                  <a:schemeClr val="bg1"/>
                </a:solidFill>
              </a:rPr>
              <a:t>This is a simple tournament database where we use a web site as front and retrieve data from database as well as data using </a:t>
            </a:r>
            <a:r>
              <a:rPr lang="en-US" dirty="0" err="1">
                <a:solidFill>
                  <a:schemeClr val="bg1"/>
                </a:solidFill>
              </a:rPr>
              <a:t>php</a:t>
            </a:r>
            <a:endParaRPr lang="en-US" dirty="0">
              <a:solidFill>
                <a:schemeClr val="bg1"/>
              </a:solidFill>
            </a:endParaRP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429947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F1CCF-D80F-7737-AC54-F094A35EE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3511"/>
            <a:ext cx="12192000" cy="6150977"/>
          </a:xfrm>
          <a:prstGeom prst="rect">
            <a:avLst/>
          </a:prstGeom>
        </p:spPr>
      </p:pic>
    </p:spTree>
    <p:extLst>
      <p:ext uri="{BB962C8B-B14F-4D97-AF65-F5344CB8AC3E}">
        <p14:creationId xmlns:p14="http://schemas.microsoft.com/office/powerpoint/2010/main" val="2716847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20031" y="1617861"/>
            <a:ext cx="5400675" cy="67498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5291"/>
              </a:lnSpc>
              <a:buNone/>
            </a:pPr>
            <a:r>
              <a:rPr lang="en-US" sz="4250" b="1" kern="0" spc="-85">
                <a:solidFill>
                  <a:srgbClr val="FF8AAF"/>
                </a:solidFill>
                <a:latin typeface="Petrona Bold" pitchFamily="34" charset="0"/>
                <a:ea typeface="Petrona Bold" pitchFamily="34" charset="-122"/>
                <a:cs typeface="Petrona Bold" pitchFamily="34" charset="-120"/>
              </a:rPr>
              <a:t>About page</a:t>
            </a:r>
            <a:endParaRPr lang="en-US" sz="4250"/>
          </a:p>
        </p:txBody>
      </p:sp>
      <p:sp>
        <p:nvSpPr>
          <p:cNvPr id="3" name="Text 1"/>
          <p:cNvSpPr/>
          <p:nvPr/>
        </p:nvSpPr>
        <p:spPr>
          <a:xfrm>
            <a:off x="720031" y="2704307"/>
            <a:ext cx="10751939" cy="1975247"/>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583"/>
              </a:lnSpc>
              <a:buNone/>
            </a:pPr>
            <a:r>
              <a:rPr lang="en-US" sz="1583" kern="0" spc="-32">
                <a:solidFill>
                  <a:srgbClr val="E0D6DE"/>
                </a:solidFill>
                <a:latin typeface="Inter" pitchFamily="34" charset="0"/>
                <a:ea typeface="Inter" pitchFamily="34" charset="-122"/>
                <a:cs typeface="Inter" pitchFamily="34" charset="-120"/>
              </a:rPr>
              <a:t>This about page provides an overview of the site. We are committed to providing our users with a convenient and user-friendly platform to access the information they need. We believe that everyone should have access to reliable and up-to-date information, and we strive to make that happen through our platform. We also believe in the importance of data privacy and security. We have implemented robust security measures to protect our users' information and ensure its confidentiality. We are committed to continuously improving our platform to provide the best possible experience for our users.</a:t>
            </a:r>
            <a:endParaRPr lang="en-US" sz="1583"/>
          </a:p>
        </p:txBody>
      </p:sp>
      <p:sp>
        <p:nvSpPr>
          <p:cNvPr id="4" name="Text 2"/>
          <p:cNvSpPr/>
          <p:nvPr/>
        </p:nvSpPr>
        <p:spPr>
          <a:xfrm>
            <a:off x="720031" y="4910932"/>
            <a:ext cx="10751939" cy="32920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583"/>
              </a:lnSpc>
              <a:buNone/>
            </a:pPr>
            <a:endParaRPr lang="en-US" sz="1550" kern="0" spc="-32">
              <a:solidFill>
                <a:srgbClr val="E0D6DE"/>
              </a:solidFill>
              <a:latin typeface="Inter"/>
            </a:endParaRPr>
          </a:p>
        </p:txBody>
      </p:sp>
      <p:sp>
        <p:nvSpPr>
          <p:cNvPr id="5" name="Rectangle 4">
            <a:extLst>
              <a:ext uri="{FF2B5EF4-FFF2-40B4-BE49-F238E27FC236}">
                <a16:creationId xmlns:a16="http://schemas.microsoft.com/office/drawing/2014/main" id="{1A1D40EA-0015-B1D0-EC9B-D19141410210}"/>
              </a:ext>
            </a:extLst>
          </p:cNvPr>
          <p:cNvSpPr/>
          <p:nvPr/>
        </p:nvSpPr>
        <p:spPr>
          <a:xfrm>
            <a:off x="-17099" y="6161553"/>
            <a:ext cx="12197632" cy="693966"/>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337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902BCE-FB01-8156-3B57-AEB0ACEC7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6431"/>
            <a:ext cx="12192000" cy="6125137"/>
          </a:xfrm>
          <a:prstGeom prst="rect">
            <a:avLst/>
          </a:prstGeom>
        </p:spPr>
      </p:pic>
    </p:spTree>
    <p:extLst>
      <p:ext uri="{BB962C8B-B14F-4D97-AF65-F5344CB8AC3E}">
        <p14:creationId xmlns:p14="http://schemas.microsoft.com/office/powerpoint/2010/main" val="1455364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227142" y="514747"/>
            <a:ext cx="4913808" cy="61426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4833"/>
              </a:lnSpc>
              <a:buNone/>
            </a:pPr>
            <a:r>
              <a:rPr lang="en-US" sz="3833" b="1" kern="0" spc="-77">
                <a:solidFill>
                  <a:srgbClr val="FF8AAF"/>
                </a:solidFill>
                <a:latin typeface="Petrona Bold" pitchFamily="34" charset="0"/>
                <a:ea typeface="Petrona Bold" pitchFamily="34" charset="-122"/>
                <a:cs typeface="Petrona Bold" pitchFamily="34" charset="-120"/>
              </a:rPr>
              <a:t>Match Result Page</a:t>
            </a:r>
            <a:endParaRPr lang="en-US" sz="3833"/>
          </a:p>
        </p:txBody>
      </p:sp>
      <p:sp>
        <p:nvSpPr>
          <p:cNvPr id="5" name="Shape 2"/>
          <p:cNvSpPr/>
          <p:nvPr/>
        </p:nvSpPr>
        <p:spPr>
          <a:xfrm>
            <a:off x="5693122" y="1818183"/>
            <a:ext cx="655142" cy="25400"/>
          </a:xfrm>
          <a:prstGeom prst="roundRect">
            <a:avLst>
              <a:gd name="adj" fmla="val 309534"/>
            </a:avLst>
          </a:prstGeom>
          <a:solidFill>
            <a:srgbClr val="48367C"/>
          </a:solidFill>
          <a:ln/>
        </p:spPr>
      </p:sp>
      <p:sp>
        <p:nvSpPr>
          <p:cNvPr id="6" name="Shape 3"/>
          <p:cNvSpPr/>
          <p:nvPr/>
        </p:nvSpPr>
        <p:spPr>
          <a:xfrm>
            <a:off x="5297339" y="1620342"/>
            <a:ext cx="421183" cy="421183"/>
          </a:xfrm>
          <a:prstGeom prst="roundRect">
            <a:avLst>
              <a:gd name="adj" fmla="val 18667"/>
            </a:avLst>
          </a:prstGeom>
          <a:solidFill>
            <a:srgbClr val="2F1D63"/>
          </a:solidFill>
          <a:ln w="7620">
            <a:solidFill>
              <a:srgbClr val="48367C"/>
            </a:solidFill>
            <a:prstDash val="solid"/>
          </a:ln>
        </p:spPr>
      </p:sp>
      <p:sp>
        <p:nvSpPr>
          <p:cNvPr id="7" name="Text 4"/>
          <p:cNvSpPr/>
          <p:nvPr/>
        </p:nvSpPr>
        <p:spPr>
          <a:xfrm>
            <a:off x="5447754" y="1683444"/>
            <a:ext cx="120253" cy="29487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92"/>
              </a:lnSpc>
              <a:buNone/>
            </a:pPr>
            <a:r>
              <a:rPr lang="en-US" sz="2292" b="1" kern="0" spc="-47">
                <a:solidFill>
                  <a:srgbClr val="E0D6DE"/>
                </a:solidFill>
                <a:latin typeface="Petrona Bold" pitchFamily="34" charset="0"/>
                <a:ea typeface="Petrona Bold" pitchFamily="34" charset="-122"/>
                <a:cs typeface="Petrona Bold" pitchFamily="34" charset="-120"/>
              </a:rPr>
              <a:t>1</a:t>
            </a:r>
            <a:endParaRPr lang="en-US" sz="2292"/>
          </a:p>
        </p:txBody>
      </p:sp>
      <p:sp>
        <p:nvSpPr>
          <p:cNvPr id="8" name="Text 5"/>
          <p:cNvSpPr/>
          <p:nvPr/>
        </p:nvSpPr>
        <p:spPr>
          <a:xfrm>
            <a:off x="6537424" y="1596926"/>
            <a:ext cx="2456855" cy="30708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417"/>
              </a:lnSpc>
              <a:buNone/>
            </a:pPr>
            <a:r>
              <a:rPr lang="en-US" sz="1917" b="1" kern="0" spc="-38">
                <a:solidFill>
                  <a:srgbClr val="E0D6DE"/>
                </a:solidFill>
                <a:latin typeface="Petrona Bold" pitchFamily="34" charset="0"/>
                <a:ea typeface="Petrona Bold" pitchFamily="34" charset="-122"/>
                <a:cs typeface="Petrona Bold" pitchFamily="34" charset="-120"/>
              </a:rPr>
              <a:t>Admin Login</a:t>
            </a:r>
            <a:endParaRPr lang="en-US" sz="1917"/>
          </a:p>
        </p:txBody>
      </p:sp>
      <p:sp>
        <p:nvSpPr>
          <p:cNvPr id="9" name="Text 6"/>
          <p:cNvSpPr/>
          <p:nvPr/>
        </p:nvSpPr>
        <p:spPr>
          <a:xfrm>
            <a:off x="6537425" y="2016323"/>
            <a:ext cx="4999434" cy="29954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333"/>
              </a:lnSpc>
              <a:buNone/>
            </a:pPr>
            <a:r>
              <a:rPr lang="en-US" sz="1458" kern="0" spc="-29">
                <a:solidFill>
                  <a:srgbClr val="E0D6DE"/>
                </a:solidFill>
                <a:latin typeface="Inter" pitchFamily="34" charset="0"/>
                <a:ea typeface="Inter" pitchFamily="34" charset="-122"/>
                <a:cs typeface="Inter" pitchFamily="34" charset="-120"/>
              </a:rPr>
              <a:t>Secure authentication for authorized access.</a:t>
            </a:r>
            <a:endParaRPr lang="en-US" sz="1458"/>
          </a:p>
        </p:txBody>
      </p:sp>
      <p:sp>
        <p:nvSpPr>
          <p:cNvPr id="10" name="Shape 7"/>
          <p:cNvSpPr/>
          <p:nvPr/>
        </p:nvSpPr>
        <p:spPr>
          <a:xfrm>
            <a:off x="5693122" y="3098503"/>
            <a:ext cx="655142" cy="25400"/>
          </a:xfrm>
          <a:prstGeom prst="roundRect">
            <a:avLst>
              <a:gd name="adj" fmla="val 309534"/>
            </a:avLst>
          </a:prstGeom>
          <a:solidFill>
            <a:srgbClr val="48367C"/>
          </a:solidFill>
          <a:ln/>
        </p:spPr>
      </p:sp>
      <p:sp>
        <p:nvSpPr>
          <p:cNvPr id="11" name="Shape 8"/>
          <p:cNvSpPr/>
          <p:nvPr/>
        </p:nvSpPr>
        <p:spPr>
          <a:xfrm>
            <a:off x="5297339" y="2900660"/>
            <a:ext cx="421183" cy="421183"/>
          </a:xfrm>
          <a:prstGeom prst="roundRect">
            <a:avLst>
              <a:gd name="adj" fmla="val 18667"/>
            </a:avLst>
          </a:prstGeom>
          <a:solidFill>
            <a:srgbClr val="2F1D63"/>
          </a:solidFill>
          <a:ln w="7620">
            <a:solidFill>
              <a:srgbClr val="48367C"/>
            </a:solidFill>
            <a:prstDash val="solid"/>
          </a:ln>
        </p:spPr>
      </p:sp>
      <p:sp>
        <p:nvSpPr>
          <p:cNvPr id="12" name="Text 9"/>
          <p:cNvSpPr/>
          <p:nvPr/>
        </p:nvSpPr>
        <p:spPr>
          <a:xfrm>
            <a:off x="5427315" y="2963764"/>
            <a:ext cx="161231" cy="29487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92"/>
              </a:lnSpc>
              <a:buNone/>
            </a:pPr>
            <a:r>
              <a:rPr lang="en-US" sz="2292" b="1" kern="0" spc="-47">
                <a:solidFill>
                  <a:srgbClr val="E0D6DE"/>
                </a:solidFill>
                <a:latin typeface="Petrona Bold" pitchFamily="34" charset="0"/>
                <a:ea typeface="Petrona Bold" pitchFamily="34" charset="-122"/>
                <a:cs typeface="Petrona Bold" pitchFamily="34" charset="-120"/>
              </a:rPr>
              <a:t>2</a:t>
            </a:r>
            <a:endParaRPr lang="en-US" sz="2292"/>
          </a:p>
        </p:txBody>
      </p:sp>
      <p:sp>
        <p:nvSpPr>
          <p:cNvPr id="13" name="Text 10"/>
          <p:cNvSpPr/>
          <p:nvPr/>
        </p:nvSpPr>
        <p:spPr>
          <a:xfrm>
            <a:off x="6537424" y="2877244"/>
            <a:ext cx="2456855" cy="30708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417"/>
              </a:lnSpc>
              <a:buNone/>
            </a:pPr>
            <a:r>
              <a:rPr lang="en-US" sz="1917" b="1" kern="0" spc="-38">
                <a:solidFill>
                  <a:srgbClr val="E0D6DE"/>
                </a:solidFill>
                <a:latin typeface="Petrona Bold" pitchFamily="34" charset="0"/>
                <a:ea typeface="Petrona Bold" pitchFamily="34" charset="-122"/>
                <a:cs typeface="Petrona Bold" pitchFamily="34" charset="-120"/>
              </a:rPr>
              <a:t>Score Entry</a:t>
            </a:r>
            <a:endParaRPr lang="en-US" sz="1917"/>
          </a:p>
        </p:txBody>
      </p:sp>
      <p:sp>
        <p:nvSpPr>
          <p:cNvPr id="14" name="Text 11"/>
          <p:cNvSpPr/>
          <p:nvPr/>
        </p:nvSpPr>
        <p:spPr>
          <a:xfrm>
            <a:off x="6537425" y="3296642"/>
            <a:ext cx="4999434" cy="29954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333"/>
              </a:lnSpc>
              <a:buNone/>
            </a:pPr>
            <a:r>
              <a:rPr lang="en-US" sz="1458" kern="0" spc="-29">
                <a:solidFill>
                  <a:srgbClr val="E0D6DE"/>
                </a:solidFill>
                <a:latin typeface="Inter" pitchFamily="34" charset="0"/>
                <a:ea typeface="Inter" pitchFamily="34" charset="-122"/>
                <a:cs typeface="Inter" pitchFamily="34" charset="-120"/>
              </a:rPr>
              <a:t>Input team scores accurately and efficiently.</a:t>
            </a:r>
            <a:endParaRPr lang="en-US" sz="1458"/>
          </a:p>
        </p:txBody>
      </p:sp>
      <p:sp>
        <p:nvSpPr>
          <p:cNvPr id="15" name="Shape 12"/>
          <p:cNvSpPr/>
          <p:nvPr/>
        </p:nvSpPr>
        <p:spPr>
          <a:xfrm>
            <a:off x="5693122" y="4378821"/>
            <a:ext cx="655142" cy="25400"/>
          </a:xfrm>
          <a:prstGeom prst="roundRect">
            <a:avLst>
              <a:gd name="adj" fmla="val 309534"/>
            </a:avLst>
          </a:prstGeom>
          <a:solidFill>
            <a:srgbClr val="48367C"/>
          </a:solidFill>
          <a:ln/>
        </p:spPr>
      </p:sp>
      <p:sp>
        <p:nvSpPr>
          <p:cNvPr id="16" name="Shape 13"/>
          <p:cNvSpPr/>
          <p:nvPr/>
        </p:nvSpPr>
        <p:spPr>
          <a:xfrm>
            <a:off x="5297339" y="4180979"/>
            <a:ext cx="421183" cy="421183"/>
          </a:xfrm>
          <a:prstGeom prst="roundRect">
            <a:avLst>
              <a:gd name="adj" fmla="val 18667"/>
            </a:avLst>
          </a:prstGeom>
          <a:solidFill>
            <a:srgbClr val="2F1D63"/>
          </a:solidFill>
          <a:ln w="7620">
            <a:solidFill>
              <a:srgbClr val="48367C"/>
            </a:solidFill>
            <a:prstDash val="solid"/>
          </a:ln>
        </p:spPr>
      </p:sp>
      <p:sp>
        <p:nvSpPr>
          <p:cNvPr id="17" name="Text 14"/>
          <p:cNvSpPr/>
          <p:nvPr/>
        </p:nvSpPr>
        <p:spPr>
          <a:xfrm>
            <a:off x="5427414" y="4244082"/>
            <a:ext cx="160933" cy="29487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92"/>
              </a:lnSpc>
              <a:buNone/>
            </a:pPr>
            <a:r>
              <a:rPr lang="en-US" sz="2292" b="1" kern="0" spc="-47">
                <a:solidFill>
                  <a:srgbClr val="E0D6DE"/>
                </a:solidFill>
                <a:latin typeface="Petrona Bold" pitchFamily="34" charset="0"/>
                <a:ea typeface="Petrona Bold" pitchFamily="34" charset="-122"/>
                <a:cs typeface="Petrona Bold" pitchFamily="34" charset="-120"/>
              </a:rPr>
              <a:t>3</a:t>
            </a:r>
            <a:endParaRPr lang="en-US" sz="2292"/>
          </a:p>
        </p:txBody>
      </p:sp>
      <p:sp>
        <p:nvSpPr>
          <p:cNvPr id="18" name="Text 15"/>
          <p:cNvSpPr/>
          <p:nvPr/>
        </p:nvSpPr>
        <p:spPr>
          <a:xfrm>
            <a:off x="6537424" y="4157563"/>
            <a:ext cx="2456855" cy="30708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417"/>
              </a:lnSpc>
              <a:buNone/>
            </a:pPr>
            <a:r>
              <a:rPr lang="en-US" sz="1917" b="1" kern="0" spc="-38">
                <a:solidFill>
                  <a:srgbClr val="E0D6DE"/>
                </a:solidFill>
                <a:latin typeface="Petrona Bold" pitchFamily="34" charset="0"/>
                <a:ea typeface="Petrona Bold" pitchFamily="34" charset="-122"/>
                <a:cs typeface="Petrona Bold" pitchFamily="34" charset="-120"/>
              </a:rPr>
              <a:t>Winner Declaration</a:t>
            </a:r>
            <a:endParaRPr lang="en-US" sz="1917"/>
          </a:p>
        </p:txBody>
      </p:sp>
      <p:sp>
        <p:nvSpPr>
          <p:cNvPr id="19" name="Text 16"/>
          <p:cNvSpPr/>
          <p:nvPr/>
        </p:nvSpPr>
        <p:spPr>
          <a:xfrm>
            <a:off x="6537425" y="4576961"/>
            <a:ext cx="4999434" cy="29954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333"/>
              </a:lnSpc>
              <a:buNone/>
            </a:pPr>
            <a:r>
              <a:rPr lang="en-US" sz="1458" kern="0" spc="-29">
                <a:solidFill>
                  <a:srgbClr val="E0D6DE"/>
                </a:solidFill>
                <a:latin typeface="Inter" pitchFamily="34" charset="0"/>
                <a:ea typeface="Inter" pitchFamily="34" charset="-122"/>
                <a:cs typeface="Inter" pitchFamily="34" charset="-120"/>
              </a:rPr>
              <a:t>Designate winning team based on scores.</a:t>
            </a:r>
            <a:endParaRPr lang="en-US" sz="1458"/>
          </a:p>
        </p:txBody>
      </p:sp>
      <p:sp>
        <p:nvSpPr>
          <p:cNvPr id="20" name="Shape 17"/>
          <p:cNvSpPr/>
          <p:nvPr/>
        </p:nvSpPr>
        <p:spPr>
          <a:xfrm>
            <a:off x="5693122" y="5659140"/>
            <a:ext cx="655142" cy="25400"/>
          </a:xfrm>
          <a:prstGeom prst="roundRect">
            <a:avLst>
              <a:gd name="adj" fmla="val 309534"/>
            </a:avLst>
          </a:prstGeom>
          <a:solidFill>
            <a:srgbClr val="48367C"/>
          </a:solidFill>
          <a:ln/>
        </p:spPr>
      </p:sp>
      <p:sp>
        <p:nvSpPr>
          <p:cNvPr id="21" name="Shape 18"/>
          <p:cNvSpPr/>
          <p:nvPr/>
        </p:nvSpPr>
        <p:spPr>
          <a:xfrm>
            <a:off x="5297339" y="5461298"/>
            <a:ext cx="421183" cy="421183"/>
          </a:xfrm>
          <a:prstGeom prst="roundRect">
            <a:avLst>
              <a:gd name="adj" fmla="val 18667"/>
            </a:avLst>
          </a:prstGeom>
          <a:solidFill>
            <a:srgbClr val="2F1D63"/>
          </a:solidFill>
          <a:ln w="7620">
            <a:solidFill>
              <a:srgbClr val="48367C"/>
            </a:solidFill>
            <a:prstDash val="solid"/>
          </a:ln>
        </p:spPr>
      </p:sp>
      <p:sp>
        <p:nvSpPr>
          <p:cNvPr id="22" name="Text 19"/>
          <p:cNvSpPr/>
          <p:nvPr/>
        </p:nvSpPr>
        <p:spPr>
          <a:xfrm>
            <a:off x="5431383" y="5524401"/>
            <a:ext cx="152995" cy="29487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92"/>
              </a:lnSpc>
              <a:buNone/>
            </a:pPr>
            <a:r>
              <a:rPr lang="en-US" sz="2292" b="1" kern="0" spc="-47">
                <a:solidFill>
                  <a:srgbClr val="E0D6DE"/>
                </a:solidFill>
                <a:latin typeface="Petrona Bold" pitchFamily="34" charset="0"/>
                <a:ea typeface="Petrona Bold" pitchFamily="34" charset="-122"/>
                <a:cs typeface="Petrona Bold" pitchFamily="34" charset="-120"/>
              </a:rPr>
              <a:t>4</a:t>
            </a:r>
            <a:endParaRPr lang="en-US" sz="2292"/>
          </a:p>
        </p:txBody>
      </p:sp>
      <p:sp>
        <p:nvSpPr>
          <p:cNvPr id="23" name="Text 20"/>
          <p:cNvSpPr/>
          <p:nvPr/>
        </p:nvSpPr>
        <p:spPr>
          <a:xfrm>
            <a:off x="6537424" y="5437882"/>
            <a:ext cx="2456855" cy="30708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417"/>
              </a:lnSpc>
              <a:buNone/>
            </a:pPr>
            <a:r>
              <a:rPr lang="en-US" sz="1917" b="1" kern="0" spc="-38">
                <a:solidFill>
                  <a:srgbClr val="E0D6DE"/>
                </a:solidFill>
                <a:latin typeface="Petrona Bold" pitchFamily="34" charset="0"/>
                <a:ea typeface="Petrona Bold" pitchFamily="34" charset="-122"/>
                <a:cs typeface="Petrona Bold" pitchFamily="34" charset="-120"/>
              </a:rPr>
              <a:t>Data Validation</a:t>
            </a:r>
            <a:endParaRPr lang="en-US" sz="1917"/>
          </a:p>
        </p:txBody>
      </p:sp>
      <p:sp>
        <p:nvSpPr>
          <p:cNvPr id="24" name="Text 21"/>
          <p:cNvSpPr/>
          <p:nvPr/>
        </p:nvSpPr>
        <p:spPr>
          <a:xfrm>
            <a:off x="6354974" y="5878745"/>
            <a:ext cx="4999434" cy="299542"/>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333"/>
              </a:lnSpc>
              <a:buNone/>
            </a:pPr>
            <a:r>
              <a:rPr lang="en-US" sz="1458" kern="0" spc="-29">
                <a:solidFill>
                  <a:srgbClr val="E0D6DE"/>
                </a:solidFill>
                <a:latin typeface="Inter" pitchFamily="34" charset="0"/>
                <a:ea typeface="Inter" pitchFamily="34" charset="-122"/>
                <a:cs typeface="Inter" pitchFamily="34" charset="-120"/>
              </a:rPr>
              <a:t>Ensure score integrity and prevent errors.</a:t>
            </a:r>
            <a:endParaRPr lang="en-US" sz="1458"/>
          </a:p>
        </p:txBody>
      </p:sp>
      <p:sp>
        <p:nvSpPr>
          <p:cNvPr id="26" name="Rectangle 25">
            <a:extLst>
              <a:ext uri="{FF2B5EF4-FFF2-40B4-BE49-F238E27FC236}">
                <a16:creationId xmlns:a16="http://schemas.microsoft.com/office/drawing/2014/main" id="{7F97E115-16CD-CCCA-8591-13C5EA340F18}"/>
              </a:ext>
            </a:extLst>
          </p:cNvPr>
          <p:cNvSpPr/>
          <p:nvPr/>
        </p:nvSpPr>
        <p:spPr>
          <a:xfrm>
            <a:off x="63" y="6434587"/>
            <a:ext cx="12220475" cy="432577"/>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5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570CC5-7E98-4E76-A6A3-7BDA04844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9979"/>
            <a:ext cx="12192000" cy="6138042"/>
          </a:xfrm>
          <a:prstGeom prst="rect">
            <a:avLst/>
          </a:prstGeom>
        </p:spPr>
      </p:pic>
    </p:spTree>
    <p:extLst>
      <p:ext uri="{BB962C8B-B14F-4D97-AF65-F5344CB8AC3E}">
        <p14:creationId xmlns:p14="http://schemas.microsoft.com/office/powerpoint/2010/main" val="1943048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4D255-86F5-3C60-8CFB-FCE517D8913C}"/>
              </a:ext>
            </a:extLst>
          </p:cNvPr>
          <p:cNvSpPr txBox="1"/>
          <p:nvPr/>
        </p:nvSpPr>
        <p:spPr>
          <a:xfrm>
            <a:off x="4208881" y="2967335"/>
            <a:ext cx="3774238" cy="923330"/>
          </a:xfrm>
          <a:prstGeom prst="rect">
            <a:avLst/>
          </a:prstGeom>
          <a:noFill/>
        </p:spPr>
        <p:txBody>
          <a:bodyPr wrap="none" rtlCol="0">
            <a:spAutoFit/>
          </a:bodyPr>
          <a:lstStyle/>
          <a:p>
            <a:r>
              <a:rPr lang="en-US" sz="5400" dirty="0">
                <a:solidFill>
                  <a:schemeClr val="bg1"/>
                </a:solidFill>
              </a:rPr>
              <a:t>THANK YOU</a:t>
            </a:r>
            <a:endParaRPr lang="en-IN" sz="5400" dirty="0">
              <a:solidFill>
                <a:schemeClr val="bg1"/>
              </a:solidFill>
            </a:endParaRPr>
          </a:p>
        </p:txBody>
      </p:sp>
    </p:spTree>
    <p:extLst>
      <p:ext uri="{BB962C8B-B14F-4D97-AF65-F5344CB8AC3E}">
        <p14:creationId xmlns:p14="http://schemas.microsoft.com/office/powerpoint/2010/main" val="224952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2906E-49F4-62EC-595A-3F1941F43F7E}"/>
              </a:ext>
            </a:extLst>
          </p:cNvPr>
          <p:cNvPicPr>
            <a:picLocks noChangeAspect="1"/>
          </p:cNvPicPr>
          <p:nvPr/>
        </p:nvPicPr>
        <p:blipFill>
          <a:blip r:embed="rId2"/>
          <a:stretch>
            <a:fillRect/>
          </a:stretch>
        </p:blipFill>
        <p:spPr>
          <a:xfrm>
            <a:off x="0" y="6096"/>
            <a:ext cx="12192000" cy="6845807"/>
          </a:xfrm>
          <a:prstGeom prst="rect">
            <a:avLst/>
          </a:prstGeom>
        </p:spPr>
      </p:pic>
    </p:spTree>
    <p:extLst>
      <p:ext uri="{BB962C8B-B14F-4D97-AF65-F5344CB8AC3E}">
        <p14:creationId xmlns:p14="http://schemas.microsoft.com/office/powerpoint/2010/main" val="490242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20031" y="2000449"/>
            <a:ext cx="5143500" cy="64293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5041"/>
              </a:lnSpc>
              <a:buNone/>
            </a:pPr>
            <a:r>
              <a:rPr lang="en-US" sz="4042">
                <a:solidFill>
                  <a:srgbClr val="97B8FF"/>
                </a:solidFill>
                <a:latin typeface="Sora Medium" pitchFamily="34" charset="0"/>
                <a:ea typeface="Sora Medium" pitchFamily="34" charset="-122"/>
                <a:cs typeface="Sora Medium" pitchFamily="34" charset="-120"/>
              </a:rPr>
              <a:t>Admin Login Portal</a:t>
            </a:r>
            <a:endParaRPr lang="en-US" sz="4042"/>
          </a:p>
        </p:txBody>
      </p:sp>
      <p:sp>
        <p:nvSpPr>
          <p:cNvPr id="3" name="Text 1"/>
          <p:cNvSpPr/>
          <p:nvPr/>
        </p:nvSpPr>
        <p:spPr>
          <a:xfrm>
            <a:off x="720031" y="3157637"/>
            <a:ext cx="2571750" cy="32146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500"/>
              </a:lnSpc>
              <a:buNone/>
            </a:pPr>
            <a:r>
              <a:rPr lang="en-US" sz="2000">
                <a:solidFill>
                  <a:srgbClr val="97B8FF"/>
                </a:solidFill>
                <a:latin typeface="Sora Medium" pitchFamily="34" charset="0"/>
                <a:ea typeface="Sora Medium" pitchFamily="34" charset="-122"/>
                <a:cs typeface="Sora Medium" pitchFamily="34" charset="-120"/>
              </a:rPr>
              <a:t>Secure Access</a:t>
            </a:r>
            <a:endParaRPr lang="en-US" sz="2000"/>
          </a:p>
        </p:txBody>
      </p:sp>
      <p:sp>
        <p:nvSpPr>
          <p:cNvPr id="4" name="Text 2"/>
          <p:cNvSpPr/>
          <p:nvPr/>
        </p:nvSpPr>
        <p:spPr>
          <a:xfrm>
            <a:off x="720031" y="3684786"/>
            <a:ext cx="3249018" cy="65841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583"/>
              </a:lnSpc>
              <a:buNone/>
            </a:pPr>
            <a:r>
              <a:rPr lang="en-US" sz="1583">
                <a:solidFill>
                  <a:srgbClr val="E0D6DE"/>
                </a:solidFill>
                <a:latin typeface="Noto Sans TC" pitchFamily="34" charset="0"/>
                <a:ea typeface="Noto Sans TC" pitchFamily="34" charset="-122"/>
                <a:cs typeface="Noto Sans TC" pitchFamily="34" charset="-120"/>
              </a:rPr>
              <a:t>Restricted entry for authorized administrators only.</a:t>
            </a:r>
            <a:endParaRPr lang="en-US" sz="1583"/>
          </a:p>
        </p:txBody>
      </p:sp>
      <p:sp>
        <p:nvSpPr>
          <p:cNvPr id="5" name="Text 3"/>
          <p:cNvSpPr/>
          <p:nvPr/>
        </p:nvSpPr>
        <p:spPr>
          <a:xfrm>
            <a:off x="4477246" y="3157637"/>
            <a:ext cx="2602111" cy="32146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500"/>
              </a:lnSpc>
              <a:buNone/>
            </a:pPr>
            <a:r>
              <a:rPr lang="en-US" sz="2000">
                <a:solidFill>
                  <a:srgbClr val="97B8FF"/>
                </a:solidFill>
                <a:latin typeface="Sora Medium" pitchFamily="34" charset="0"/>
                <a:ea typeface="Sora Medium" pitchFamily="34" charset="-122"/>
                <a:cs typeface="Sora Medium" pitchFamily="34" charset="-120"/>
              </a:rPr>
              <a:t>Match Management</a:t>
            </a:r>
            <a:endParaRPr lang="en-US" sz="2000"/>
          </a:p>
        </p:txBody>
      </p:sp>
      <p:sp>
        <p:nvSpPr>
          <p:cNvPr id="6" name="Text 4"/>
          <p:cNvSpPr/>
          <p:nvPr/>
        </p:nvSpPr>
        <p:spPr>
          <a:xfrm>
            <a:off x="4477246" y="3684786"/>
            <a:ext cx="3249018" cy="65841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583"/>
              </a:lnSpc>
              <a:buNone/>
            </a:pPr>
            <a:r>
              <a:rPr lang="en-US" sz="1583">
                <a:solidFill>
                  <a:srgbClr val="E0D6DE"/>
                </a:solidFill>
                <a:latin typeface="Noto Sans TC" pitchFamily="34" charset="0"/>
                <a:ea typeface="Noto Sans TC" pitchFamily="34" charset="-122"/>
                <a:cs typeface="Noto Sans TC" pitchFamily="34" charset="-120"/>
              </a:rPr>
              <a:t>Add, modify match results and scores.</a:t>
            </a:r>
            <a:endParaRPr lang="en-US" sz="1583"/>
          </a:p>
        </p:txBody>
      </p:sp>
      <p:sp>
        <p:nvSpPr>
          <p:cNvPr id="7" name="Text 5"/>
          <p:cNvSpPr/>
          <p:nvPr/>
        </p:nvSpPr>
        <p:spPr>
          <a:xfrm>
            <a:off x="8234462" y="3157637"/>
            <a:ext cx="2571750" cy="32146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500"/>
              </a:lnSpc>
              <a:buNone/>
            </a:pPr>
            <a:r>
              <a:rPr lang="en-US" sz="2000">
                <a:solidFill>
                  <a:srgbClr val="97B8FF"/>
                </a:solidFill>
                <a:latin typeface="Sora Medium" pitchFamily="34" charset="0"/>
                <a:ea typeface="Sora Medium" pitchFamily="34" charset="-122"/>
                <a:cs typeface="Sora Medium" pitchFamily="34" charset="-120"/>
              </a:rPr>
              <a:t>Data Control</a:t>
            </a:r>
            <a:endParaRPr lang="en-US" sz="2000"/>
          </a:p>
        </p:txBody>
      </p:sp>
      <p:sp>
        <p:nvSpPr>
          <p:cNvPr id="8" name="Text 6"/>
          <p:cNvSpPr/>
          <p:nvPr/>
        </p:nvSpPr>
        <p:spPr>
          <a:xfrm>
            <a:off x="8234462" y="3684786"/>
            <a:ext cx="3249018" cy="987623"/>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583"/>
              </a:lnSpc>
              <a:buNone/>
            </a:pPr>
            <a:r>
              <a:rPr lang="en-US" sz="1583">
                <a:solidFill>
                  <a:srgbClr val="E0D6DE"/>
                </a:solidFill>
                <a:latin typeface="Noto Sans TC" pitchFamily="34" charset="0"/>
                <a:ea typeface="Noto Sans TC" pitchFamily="34" charset="-122"/>
                <a:cs typeface="Noto Sans TC" pitchFamily="34" charset="-120"/>
              </a:rPr>
              <a:t>Centralized system for maintaining competition integrity.</a:t>
            </a:r>
            <a:endParaRPr lang="en-US" sz="1583"/>
          </a:p>
        </p:txBody>
      </p:sp>
      <p:sp>
        <p:nvSpPr>
          <p:cNvPr id="9" name="Rectangle 8">
            <a:extLst>
              <a:ext uri="{FF2B5EF4-FFF2-40B4-BE49-F238E27FC236}">
                <a16:creationId xmlns:a16="http://schemas.microsoft.com/office/drawing/2014/main" id="{E0E11072-C81C-DC9D-8C2C-D3E759B57093}"/>
              </a:ext>
            </a:extLst>
          </p:cNvPr>
          <p:cNvSpPr/>
          <p:nvPr/>
        </p:nvSpPr>
        <p:spPr>
          <a:xfrm>
            <a:off x="-14442" y="5960511"/>
            <a:ext cx="12216520" cy="901124"/>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8479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49AE38-DC6B-C1AC-D74E-E7CF6296B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390"/>
            <a:ext cx="12192000" cy="6344239"/>
          </a:xfrm>
          <a:prstGeom prst="rect">
            <a:avLst/>
          </a:prstGeom>
        </p:spPr>
      </p:pic>
    </p:spTree>
    <p:extLst>
      <p:ext uri="{BB962C8B-B14F-4D97-AF65-F5344CB8AC3E}">
        <p14:creationId xmlns:p14="http://schemas.microsoft.com/office/powerpoint/2010/main" val="224341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99988" y="551061"/>
            <a:ext cx="5249962" cy="656133"/>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5166"/>
              </a:lnSpc>
              <a:buNone/>
            </a:pPr>
            <a:r>
              <a:rPr lang="en-US" sz="4125" b="1" kern="0" spc="-82">
                <a:solidFill>
                  <a:srgbClr val="FF8AAF"/>
                </a:solidFill>
                <a:latin typeface="Petrona Bold" pitchFamily="34" charset="0"/>
                <a:ea typeface="Petrona Bold" pitchFamily="34" charset="-122"/>
                <a:cs typeface="Petrona Bold" pitchFamily="34" charset="-120"/>
              </a:rPr>
              <a:t>Player Details Page</a:t>
            </a:r>
            <a:endParaRPr lang="en-US" sz="4125"/>
          </a:p>
        </p:txBody>
      </p:sp>
      <p:pic>
        <p:nvPicPr>
          <p:cNvPr id="4" name="Image 1" descr="preencoded.png"/>
          <p:cNvPicPr>
            <a:picLocks noChangeAspect="1"/>
          </p:cNvPicPr>
          <p:nvPr/>
        </p:nvPicPr>
        <p:blipFill>
          <a:blip r:embed="rId3"/>
          <a:stretch>
            <a:fillRect/>
          </a:stretch>
        </p:blipFill>
        <p:spPr>
          <a:xfrm>
            <a:off x="699988" y="1507133"/>
            <a:ext cx="999927" cy="1599903"/>
          </a:xfrm>
          <a:prstGeom prst="rect">
            <a:avLst/>
          </a:prstGeom>
        </p:spPr>
      </p:pic>
      <p:sp>
        <p:nvSpPr>
          <p:cNvPr id="5" name="Text 1"/>
          <p:cNvSpPr/>
          <p:nvPr/>
        </p:nvSpPr>
        <p:spPr>
          <a:xfrm>
            <a:off x="1999853" y="1707058"/>
            <a:ext cx="2624932" cy="32811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83"/>
              </a:lnSpc>
              <a:buNone/>
            </a:pPr>
            <a:r>
              <a:rPr lang="en-US" sz="2042" b="1" kern="0" spc="-42" dirty="0">
                <a:solidFill>
                  <a:srgbClr val="E0D6DE"/>
                </a:solidFill>
                <a:latin typeface="Petrona Bold" pitchFamily="34" charset="0"/>
                <a:ea typeface="Petrona Bold" pitchFamily="34" charset="-122"/>
                <a:cs typeface="Petrona Bold" pitchFamily="34" charset="-120"/>
              </a:rPr>
              <a:t>Player ID Input</a:t>
            </a:r>
            <a:endParaRPr lang="en-US" sz="2042" dirty="0"/>
          </a:p>
        </p:txBody>
      </p:sp>
      <p:sp>
        <p:nvSpPr>
          <p:cNvPr id="6" name="Text 2"/>
          <p:cNvSpPr/>
          <p:nvPr/>
        </p:nvSpPr>
        <p:spPr>
          <a:xfrm>
            <a:off x="1999854" y="2155131"/>
            <a:ext cx="4920158" cy="31998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542" kern="0" spc="-32">
                <a:solidFill>
                  <a:srgbClr val="E0D6DE"/>
                </a:solidFill>
                <a:latin typeface="Inter" pitchFamily="34" charset="0"/>
                <a:ea typeface="Inter" pitchFamily="34" charset="-122"/>
                <a:cs typeface="Inter" pitchFamily="34" charset="-120"/>
              </a:rPr>
              <a:t>Unique identifier for each player.</a:t>
            </a:r>
            <a:endParaRPr lang="en-US" sz="1542"/>
          </a:p>
        </p:txBody>
      </p:sp>
      <p:pic>
        <p:nvPicPr>
          <p:cNvPr id="7" name="Image 2" descr="preencoded.png"/>
          <p:cNvPicPr>
            <a:picLocks noChangeAspect="1"/>
          </p:cNvPicPr>
          <p:nvPr/>
        </p:nvPicPr>
        <p:blipFill>
          <a:blip r:embed="rId4"/>
          <a:stretch>
            <a:fillRect/>
          </a:stretch>
        </p:blipFill>
        <p:spPr>
          <a:xfrm>
            <a:off x="699988" y="3107035"/>
            <a:ext cx="999927" cy="1599903"/>
          </a:xfrm>
          <a:prstGeom prst="rect">
            <a:avLst/>
          </a:prstGeom>
        </p:spPr>
      </p:pic>
      <p:sp>
        <p:nvSpPr>
          <p:cNvPr id="8" name="Text 3"/>
          <p:cNvSpPr/>
          <p:nvPr/>
        </p:nvSpPr>
        <p:spPr>
          <a:xfrm>
            <a:off x="1999853" y="3306961"/>
            <a:ext cx="2624932" cy="32811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83"/>
              </a:lnSpc>
              <a:buNone/>
            </a:pPr>
            <a:r>
              <a:rPr lang="en-US" sz="2042" b="1" kern="0" spc="-42" dirty="0">
                <a:solidFill>
                  <a:srgbClr val="E0D6DE"/>
                </a:solidFill>
                <a:latin typeface="Petrona Bold" pitchFamily="34" charset="0"/>
                <a:ea typeface="Petrona Bold" pitchFamily="34" charset="-122"/>
                <a:cs typeface="Petrona Bold" pitchFamily="34" charset="-120"/>
              </a:rPr>
              <a:t>Database Query</a:t>
            </a:r>
            <a:endParaRPr lang="en-US" sz="2042" dirty="0"/>
          </a:p>
        </p:txBody>
      </p:sp>
      <p:sp>
        <p:nvSpPr>
          <p:cNvPr id="9" name="Text 4"/>
          <p:cNvSpPr/>
          <p:nvPr/>
        </p:nvSpPr>
        <p:spPr>
          <a:xfrm>
            <a:off x="1999854" y="3755033"/>
            <a:ext cx="4920158" cy="31998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542" kern="0" spc="-32" dirty="0">
                <a:solidFill>
                  <a:srgbClr val="E0D6DE"/>
                </a:solidFill>
                <a:latin typeface="Inter" pitchFamily="34" charset="0"/>
                <a:ea typeface="Inter" pitchFamily="34" charset="-122"/>
                <a:cs typeface="Inter" pitchFamily="34" charset="-120"/>
              </a:rPr>
              <a:t>Retrieves player information based on ID.</a:t>
            </a:r>
            <a:endParaRPr lang="en-US" sz="1542" dirty="0"/>
          </a:p>
        </p:txBody>
      </p:sp>
      <p:pic>
        <p:nvPicPr>
          <p:cNvPr id="10" name="Image 3" descr="preencoded.png"/>
          <p:cNvPicPr>
            <a:picLocks noChangeAspect="1"/>
          </p:cNvPicPr>
          <p:nvPr/>
        </p:nvPicPr>
        <p:blipFill>
          <a:blip r:embed="rId5"/>
          <a:stretch>
            <a:fillRect/>
          </a:stretch>
        </p:blipFill>
        <p:spPr>
          <a:xfrm>
            <a:off x="699988" y="4706938"/>
            <a:ext cx="999927" cy="1599903"/>
          </a:xfrm>
          <a:prstGeom prst="rect">
            <a:avLst/>
          </a:prstGeom>
        </p:spPr>
      </p:pic>
      <p:sp>
        <p:nvSpPr>
          <p:cNvPr id="11" name="Text 5"/>
          <p:cNvSpPr/>
          <p:nvPr/>
        </p:nvSpPr>
        <p:spPr>
          <a:xfrm>
            <a:off x="1999853" y="4906863"/>
            <a:ext cx="2624932" cy="328117"/>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83"/>
              </a:lnSpc>
              <a:buNone/>
            </a:pPr>
            <a:r>
              <a:rPr lang="en-US" sz="2042" b="1" kern="0" spc="-42" dirty="0">
                <a:solidFill>
                  <a:srgbClr val="E0D6DE"/>
                </a:solidFill>
                <a:latin typeface="Petrona Bold" pitchFamily="34" charset="0"/>
                <a:ea typeface="Petrona Bold" pitchFamily="34" charset="-122"/>
                <a:cs typeface="Petrona Bold" pitchFamily="34" charset="-120"/>
              </a:rPr>
              <a:t>Display Details</a:t>
            </a:r>
            <a:endParaRPr lang="en-US" sz="2042" dirty="0"/>
          </a:p>
        </p:txBody>
      </p:sp>
      <p:sp>
        <p:nvSpPr>
          <p:cNvPr id="12" name="Text 6"/>
          <p:cNvSpPr/>
          <p:nvPr/>
        </p:nvSpPr>
        <p:spPr>
          <a:xfrm>
            <a:off x="1999854" y="5354935"/>
            <a:ext cx="4920158" cy="319981"/>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500"/>
              </a:lnSpc>
              <a:buNone/>
            </a:pPr>
            <a:r>
              <a:rPr lang="en-US" sz="1542" kern="0" spc="-32" dirty="0">
                <a:solidFill>
                  <a:srgbClr val="E0D6DE"/>
                </a:solidFill>
                <a:latin typeface="Inter" pitchFamily="34" charset="0"/>
                <a:ea typeface="Inter" pitchFamily="34" charset="-122"/>
                <a:cs typeface="Inter" pitchFamily="34" charset="-120"/>
              </a:rPr>
              <a:t>Presents comprehensive player profile and team.</a:t>
            </a:r>
            <a:endParaRPr lang="en-US" sz="1542" dirty="0"/>
          </a:p>
        </p:txBody>
      </p:sp>
      <p:sp>
        <p:nvSpPr>
          <p:cNvPr id="2" name="Rectangle 1">
            <a:extLst>
              <a:ext uri="{FF2B5EF4-FFF2-40B4-BE49-F238E27FC236}">
                <a16:creationId xmlns:a16="http://schemas.microsoft.com/office/drawing/2014/main" id="{E4822A57-8D9C-8162-B9B6-8E3DBB270CE8}"/>
              </a:ext>
            </a:extLst>
          </p:cNvPr>
          <p:cNvSpPr/>
          <p:nvPr/>
        </p:nvSpPr>
        <p:spPr>
          <a:xfrm>
            <a:off x="7965010" y="2241"/>
            <a:ext cx="4226990" cy="68557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02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BB5A-5EF5-6A84-4C1A-8F843A441A6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C60FDF9-A891-8EB6-97D6-6DDE542DBA48}"/>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1E52191F-148D-71DC-B66A-BED648E37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4228"/>
            <a:ext cx="12192000" cy="6089543"/>
          </a:xfrm>
          <a:prstGeom prst="rect">
            <a:avLst/>
          </a:prstGeom>
        </p:spPr>
      </p:pic>
    </p:spTree>
    <p:extLst>
      <p:ext uri="{BB962C8B-B14F-4D97-AF65-F5344CB8AC3E}">
        <p14:creationId xmlns:p14="http://schemas.microsoft.com/office/powerpoint/2010/main" val="3533209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20031" y="2607965"/>
            <a:ext cx="5400675" cy="67498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5291"/>
              </a:lnSpc>
              <a:buNone/>
            </a:pPr>
            <a:r>
              <a:rPr lang="en-US" sz="4250" b="1" kern="0" spc="-85">
                <a:solidFill>
                  <a:srgbClr val="FF8AAF"/>
                </a:solidFill>
                <a:latin typeface="Petrona Bold" pitchFamily="34" charset="0"/>
                <a:ea typeface="Petrona Bold" pitchFamily="34" charset="-122"/>
                <a:cs typeface="Petrona Bold" pitchFamily="34" charset="-120"/>
              </a:rPr>
              <a:t>Team details </a:t>
            </a:r>
            <a:endParaRPr lang="en-US" sz="4250"/>
          </a:p>
        </p:txBody>
      </p:sp>
      <p:sp>
        <p:nvSpPr>
          <p:cNvPr id="4" name="Text 1"/>
          <p:cNvSpPr/>
          <p:nvPr/>
        </p:nvSpPr>
        <p:spPr>
          <a:xfrm>
            <a:off x="720031" y="3591520"/>
            <a:ext cx="6179939" cy="658416"/>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583"/>
              </a:lnSpc>
            </a:pPr>
            <a:r>
              <a:rPr lang="en-US" sz="1550" kern="0" spc="-32">
                <a:solidFill>
                  <a:srgbClr val="E0D6DE"/>
                </a:solidFill>
                <a:latin typeface="Inter" pitchFamily="34" charset="0"/>
                <a:ea typeface="Inter"/>
                <a:cs typeface="Inter" pitchFamily="34" charset="-120"/>
              </a:rPr>
              <a:t>Then team page which show team information </a:t>
            </a:r>
            <a:endParaRPr lang="en-US" sz="1550">
              <a:solidFill>
                <a:srgbClr val="000000"/>
              </a:solidFill>
              <a:latin typeface="Inter"/>
              <a:ea typeface="Inter"/>
              <a:cs typeface="Inter" pitchFamily="34" charset="-120"/>
            </a:endParaRPr>
          </a:p>
          <a:p>
            <a:pPr>
              <a:lnSpc>
                <a:spcPts val="2583"/>
              </a:lnSpc>
            </a:pPr>
            <a:r>
              <a:rPr lang="en-US" sz="1550" kern="0" spc="-32">
                <a:solidFill>
                  <a:srgbClr val="E0D6DE"/>
                </a:solidFill>
                <a:latin typeface="Inter"/>
                <a:ea typeface="Inter"/>
                <a:cs typeface="Inter" pitchFamily="34" charset="-120"/>
              </a:rPr>
              <a:t>and their coach with their unique team id</a:t>
            </a:r>
            <a:endParaRPr lang="en-US" sz="1550">
              <a:latin typeface="Inter"/>
              <a:ea typeface="Inter"/>
            </a:endParaRPr>
          </a:p>
        </p:txBody>
      </p:sp>
      <p:pic>
        <p:nvPicPr>
          <p:cNvPr id="2" name="Picture 1">
            <a:extLst>
              <a:ext uri="{FF2B5EF4-FFF2-40B4-BE49-F238E27FC236}">
                <a16:creationId xmlns:a16="http://schemas.microsoft.com/office/drawing/2014/main" id="{0384BAFF-BC37-9BA2-629B-EB8084BEC557}"/>
              </a:ext>
            </a:extLst>
          </p:cNvPr>
          <p:cNvPicPr>
            <a:picLocks noChangeAspect="1"/>
          </p:cNvPicPr>
          <p:nvPr/>
        </p:nvPicPr>
        <p:blipFill>
          <a:blip r:embed="rId3"/>
          <a:stretch>
            <a:fillRect/>
          </a:stretch>
        </p:blipFill>
        <p:spPr>
          <a:xfrm>
            <a:off x="5699779" y="850293"/>
            <a:ext cx="999831" cy="1603387"/>
          </a:xfrm>
          <a:prstGeom prst="rect">
            <a:avLst/>
          </a:prstGeom>
        </p:spPr>
      </p:pic>
      <p:pic>
        <p:nvPicPr>
          <p:cNvPr id="5" name="Picture 4">
            <a:extLst>
              <a:ext uri="{FF2B5EF4-FFF2-40B4-BE49-F238E27FC236}">
                <a16:creationId xmlns:a16="http://schemas.microsoft.com/office/drawing/2014/main" id="{4C0CA743-1B2C-1166-5EE5-DCAC2C242EA8}"/>
              </a:ext>
            </a:extLst>
          </p:cNvPr>
          <p:cNvPicPr>
            <a:picLocks noChangeAspect="1"/>
          </p:cNvPicPr>
          <p:nvPr/>
        </p:nvPicPr>
        <p:blipFill>
          <a:blip r:embed="rId4"/>
          <a:stretch>
            <a:fillRect/>
          </a:stretch>
        </p:blipFill>
        <p:spPr>
          <a:xfrm>
            <a:off x="5699779" y="2776406"/>
            <a:ext cx="999831" cy="1597290"/>
          </a:xfrm>
          <a:prstGeom prst="rect">
            <a:avLst/>
          </a:prstGeom>
        </p:spPr>
      </p:pic>
      <p:pic>
        <p:nvPicPr>
          <p:cNvPr id="6" name="Image 3" descr="preencoded.png">
            <a:extLst>
              <a:ext uri="{FF2B5EF4-FFF2-40B4-BE49-F238E27FC236}">
                <a16:creationId xmlns:a16="http://schemas.microsoft.com/office/drawing/2014/main" id="{1135B0C9-1BB5-76B3-D8BF-4F2889784BE9}"/>
              </a:ext>
            </a:extLst>
          </p:cNvPr>
          <p:cNvPicPr>
            <a:picLocks noChangeAspect="1"/>
          </p:cNvPicPr>
          <p:nvPr/>
        </p:nvPicPr>
        <p:blipFill>
          <a:blip r:embed="rId5"/>
          <a:stretch>
            <a:fillRect/>
          </a:stretch>
        </p:blipFill>
        <p:spPr>
          <a:xfrm>
            <a:off x="5699779" y="4711584"/>
            <a:ext cx="999927" cy="1599903"/>
          </a:xfrm>
          <a:prstGeom prst="rect">
            <a:avLst/>
          </a:prstGeom>
        </p:spPr>
      </p:pic>
      <p:sp>
        <p:nvSpPr>
          <p:cNvPr id="15" name="TextBox 14">
            <a:extLst>
              <a:ext uri="{FF2B5EF4-FFF2-40B4-BE49-F238E27FC236}">
                <a16:creationId xmlns:a16="http://schemas.microsoft.com/office/drawing/2014/main" id="{191B4969-3D04-7B66-87B0-808AE0CC9B02}"/>
              </a:ext>
            </a:extLst>
          </p:cNvPr>
          <p:cNvSpPr txBox="1"/>
          <p:nvPr/>
        </p:nvSpPr>
        <p:spPr>
          <a:xfrm>
            <a:off x="7428322" y="2945457"/>
            <a:ext cx="6094428" cy="414152"/>
          </a:xfrm>
          <a:prstGeom prst="rect">
            <a:avLst/>
          </a:prstGeom>
          <a:noFill/>
        </p:spPr>
        <p:txBody>
          <a:bodyPr wrap="square">
            <a:spAutoFit/>
          </a:bodyPr>
          <a:lstStyle/>
          <a:p>
            <a:pPr marL="0" marR="0" lvl="0" indent="0" algn="l" defTabSz="914400" rtl="0" eaLnBrk="1" fontAlgn="auto" latinLnBrk="0" hangingPunct="1">
              <a:lnSpc>
                <a:spcPts val="2583"/>
              </a:lnSpc>
              <a:spcBef>
                <a:spcPts val="0"/>
              </a:spcBef>
              <a:spcAft>
                <a:spcPts val="0"/>
              </a:spcAft>
              <a:buClrTx/>
              <a:buSzTx/>
              <a:buFontTx/>
              <a:buNone/>
              <a:tabLst/>
              <a:defRPr/>
            </a:pPr>
            <a:r>
              <a:rPr kumimoji="0" lang="en-US" sz="2042" b="1" i="0" u="none" strike="noStrike" kern="0" cap="none" spc="-42" normalizeH="0" baseline="0" noProof="0" dirty="0">
                <a:ln>
                  <a:noFill/>
                </a:ln>
                <a:solidFill>
                  <a:srgbClr val="E0D6DE"/>
                </a:solidFill>
                <a:effectLst/>
                <a:uLnTx/>
                <a:uFillTx/>
                <a:latin typeface="Petrona Bold" pitchFamily="34" charset="0"/>
                <a:ea typeface="Petrona Bold" pitchFamily="34" charset="-122"/>
                <a:cs typeface="Petrona Bold" pitchFamily="34" charset="-120"/>
              </a:rPr>
              <a:t>Database Query</a:t>
            </a:r>
            <a:endParaRPr kumimoji="0" lang="en-US" sz="2042"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
        <p:nvSpPr>
          <p:cNvPr id="17" name="TextBox 16">
            <a:extLst>
              <a:ext uri="{FF2B5EF4-FFF2-40B4-BE49-F238E27FC236}">
                <a16:creationId xmlns:a16="http://schemas.microsoft.com/office/drawing/2014/main" id="{CA509A28-75C1-0702-A1EA-B1ACD42B123C}"/>
              </a:ext>
            </a:extLst>
          </p:cNvPr>
          <p:cNvSpPr txBox="1"/>
          <p:nvPr/>
        </p:nvSpPr>
        <p:spPr>
          <a:xfrm>
            <a:off x="7428322" y="1140957"/>
            <a:ext cx="6759018" cy="414152"/>
          </a:xfrm>
          <a:prstGeom prst="rect">
            <a:avLst/>
          </a:prstGeom>
          <a:noFill/>
        </p:spPr>
        <p:txBody>
          <a:bodyPr wrap="square">
            <a:spAutoFit/>
          </a:bodyPr>
          <a:lstStyle/>
          <a:p>
            <a:pPr marL="0" marR="0" lvl="0" indent="0" algn="l" defTabSz="914400" rtl="0" eaLnBrk="1" fontAlgn="auto" latinLnBrk="0" hangingPunct="1">
              <a:lnSpc>
                <a:spcPts val="2583"/>
              </a:lnSpc>
              <a:spcBef>
                <a:spcPts val="0"/>
              </a:spcBef>
              <a:spcAft>
                <a:spcPts val="0"/>
              </a:spcAft>
              <a:buClrTx/>
              <a:buSzTx/>
              <a:buFontTx/>
              <a:buNone/>
              <a:tabLst/>
              <a:defRPr/>
            </a:pPr>
            <a:r>
              <a:rPr lang="en-US" sz="2042" b="1" kern="0" spc="-42" dirty="0">
                <a:solidFill>
                  <a:srgbClr val="E0D6DE"/>
                </a:solidFill>
                <a:latin typeface="Petrona Bold" pitchFamily="34" charset="0"/>
                <a:ea typeface="Petrona Bold" pitchFamily="34" charset="-122"/>
              </a:rPr>
              <a:t>Team Id Input</a:t>
            </a:r>
            <a:endParaRPr kumimoji="0" lang="en-US" sz="2042"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
        <p:nvSpPr>
          <p:cNvPr id="19" name="TextBox 18">
            <a:extLst>
              <a:ext uri="{FF2B5EF4-FFF2-40B4-BE49-F238E27FC236}">
                <a16:creationId xmlns:a16="http://schemas.microsoft.com/office/drawing/2014/main" id="{13FB9604-97E6-7561-A8A2-BB7B780902BF}"/>
              </a:ext>
            </a:extLst>
          </p:cNvPr>
          <p:cNvSpPr txBox="1"/>
          <p:nvPr/>
        </p:nvSpPr>
        <p:spPr>
          <a:xfrm>
            <a:off x="7428322" y="3411666"/>
            <a:ext cx="7093670" cy="386965"/>
          </a:xfrm>
          <a:prstGeom prst="rect">
            <a:avLst/>
          </a:prstGeom>
          <a:noFill/>
        </p:spPr>
        <p:txBody>
          <a:bodyPr wrap="square">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542" b="0" i="0" u="none" strike="noStrike" kern="0" cap="none" spc="-32" normalizeH="0" baseline="0" noProof="0" dirty="0">
                <a:ln>
                  <a:noFill/>
                </a:ln>
                <a:solidFill>
                  <a:srgbClr val="E0D6DE"/>
                </a:solidFill>
                <a:effectLst/>
                <a:uLnTx/>
                <a:uFillTx/>
                <a:latin typeface="Inter" pitchFamily="34" charset="0"/>
                <a:ea typeface="Inter" pitchFamily="34" charset="-122"/>
                <a:cs typeface="Inter" pitchFamily="34" charset="-120"/>
              </a:rPr>
              <a:t>Retrieves player information based on ID.</a:t>
            </a:r>
            <a:endParaRPr kumimoji="0" lang="en-US" sz="1542"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
        <p:nvSpPr>
          <p:cNvPr id="21" name="TextBox 20">
            <a:extLst>
              <a:ext uri="{FF2B5EF4-FFF2-40B4-BE49-F238E27FC236}">
                <a16:creationId xmlns:a16="http://schemas.microsoft.com/office/drawing/2014/main" id="{AC89D706-6B02-8C5D-8641-F9F4040C3224}"/>
              </a:ext>
            </a:extLst>
          </p:cNvPr>
          <p:cNvSpPr txBox="1"/>
          <p:nvPr/>
        </p:nvSpPr>
        <p:spPr>
          <a:xfrm>
            <a:off x="7428322" y="1608551"/>
            <a:ext cx="7263352" cy="386965"/>
          </a:xfrm>
          <a:prstGeom prst="rect">
            <a:avLst/>
          </a:prstGeom>
          <a:noFill/>
        </p:spPr>
        <p:txBody>
          <a:bodyPr wrap="square">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lang="en-US" sz="1542" kern="0" spc="-32" dirty="0">
                <a:solidFill>
                  <a:srgbClr val="E0D6DE"/>
                </a:solidFill>
                <a:latin typeface="Inter" pitchFamily="34" charset="0"/>
                <a:ea typeface="Inter" pitchFamily="34" charset="-122"/>
              </a:rPr>
              <a:t>Used to identify each team</a:t>
            </a:r>
            <a:endParaRPr kumimoji="0" lang="en-US" sz="1542"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
        <p:nvSpPr>
          <p:cNvPr id="23" name="TextBox 22">
            <a:extLst>
              <a:ext uri="{FF2B5EF4-FFF2-40B4-BE49-F238E27FC236}">
                <a16:creationId xmlns:a16="http://schemas.microsoft.com/office/drawing/2014/main" id="{9DF8F04D-C50F-E5F9-850F-54E6A0095E25}"/>
              </a:ext>
            </a:extLst>
          </p:cNvPr>
          <p:cNvSpPr txBox="1"/>
          <p:nvPr/>
        </p:nvSpPr>
        <p:spPr>
          <a:xfrm>
            <a:off x="7428322" y="4904998"/>
            <a:ext cx="7343480" cy="414152"/>
          </a:xfrm>
          <a:prstGeom prst="rect">
            <a:avLst/>
          </a:prstGeom>
          <a:noFill/>
        </p:spPr>
        <p:txBody>
          <a:bodyPr wrap="square">
            <a:spAutoFit/>
          </a:bodyPr>
          <a:lstStyle/>
          <a:p>
            <a:pPr marL="0" marR="0" lvl="0" indent="0" algn="l" defTabSz="914400" rtl="0" eaLnBrk="1" fontAlgn="auto" latinLnBrk="0" hangingPunct="1">
              <a:lnSpc>
                <a:spcPts val="2583"/>
              </a:lnSpc>
              <a:spcBef>
                <a:spcPts val="0"/>
              </a:spcBef>
              <a:spcAft>
                <a:spcPts val="0"/>
              </a:spcAft>
              <a:buClrTx/>
              <a:buSzTx/>
              <a:buFontTx/>
              <a:buNone/>
              <a:tabLst/>
              <a:defRPr/>
            </a:pPr>
            <a:r>
              <a:rPr kumimoji="0" lang="en-US" sz="2042" b="1" i="0" u="none" strike="noStrike" kern="0" cap="none" spc="-42" normalizeH="0" baseline="0" noProof="0" dirty="0">
                <a:ln>
                  <a:noFill/>
                </a:ln>
                <a:solidFill>
                  <a:srgbClr val="E0D6DE"/>
                </a:solidFill>
                <a:effectLst/>
                <a:uLnTx/>
                <a:uFillTx/>
                <a:latin typeface="Petrona Bold" pitchFamily="34" charset="0"/>
                <a:ea typeface="Petrona Bold" pitchFamily="34" charset="-122"/>
                <a:cs typeface="Petrona Bold" pitchFamily="34" charset="-120"/>
              </a:rPr>
              <a:t>Display Details</a:t>
            </a:r>
            <a:endParaRPr kumimoji="0" lang="en-US" sz="2042"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
        <p:nvSpPr>
          <p:cNvPr id="25" name="TextBox 24">
            <a:extLst>
              <a:ext uri="{FF2B5EF4-FFF2-40B4-BE49-F238E27FC236}">
                <a16:creationId xmlns:a16="http://schemas.microsoft.com/office/drawing/2014/main" id="{01E0A601-8977-DDC6-27A5-8D69F1CF89F8}"/>
              </a:ext>
            </a:extLst>
          </p:cNvPr>
          <p:cNvSpPr txBox="1"/>
          <p:nvPr/>
        </p:nvSpPr>
        <p:spPr>
          <a:xfrm>
            <a:off x="7428322" y="5332500"/>
            <a:ext cx="7385900" cy="386965"/>
          </a:xfrm>
          <a:prstGeom prst="rect">
            <a:avLst/>
          </a:prstGeom>
          <a:noFill/>
        </p:spPr>
        <p:txBody>
          <a:bodyPr wrap="square">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542" b="0" i="0" u="none" strike="noStrike" kern="0" cap="none" spc="-32" normalizeH="0" baseline="0" noProof="0" dirty="0">
                <a:ln>
                  <a:noFill/>
                </a:ln>
                <a:solidFill>
                  <a:srgbClr val="E0D6DE"/>
                </a:solidFill>
                <a:effectLst/>
                <a:uLnTx/>
                <a:uFillTx/>
                <a:latin typeface="Inter" pitchFamily="34" charset="0"/>
                <a:ea typeface="Inter" pitchFamily="34" charset="-122"/>
                <a:cs typeface="Inter" pitchFamily="34" charset="-120"/>
              </a:rPr>
              <a:t>Presents comprehensive </a:t>
            </a:r>
            <a:r>
              <a:rPr lang="en-US" sz="1542" kern="0" spc="-32" dirty="0">
                <a:solidFill>
                  <a:srgbClr val="E0D6DE"/>
                </a:solidFill>
                <a:latin typeface="Inter" pitchFamily="34" charset="0"/>
                <a:ea typeface="Inter" pitchFamily="34" charset="-122"/>
                <a:cs typeface="Inter" pitchFamily="34" charset="-120"/>
              </a:rPr>
              <a:t>team</a:t>
            </a:r>
            <a:r>
              <a:rPr kumimoji="0" lang="en-US" sz="1542" b="0" i="0" u="none" strike="noStrike" kern="0" cap="none" spc="-32" normalizeH="0" baseline="0" noProof="0" dirty="0">
                <a:ln>
                  <a:noFill/>
                </a:ln>
                <a:solidFill>
                  <a:srgbClr val="E0D6DE"/>
                </a:solidFill>
                <a:effectLst/>
                <a:uLnTx/>
                <a:uFillTx/>
                <a:latin typeface="Inter" pitchFamily="34" charset="0"/>
                <a:ea typeface="Inter" pitchFamily="34" charset="-122"/>
                <a:cs typeface="Inter" pitchFamily="34" charset="-120"/>
              </a:rPr>
              <a:t> profile </a:t>
            </a:r>
            <a:endParaRPr kumimoji="0" lang="en-US" sz="1542"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Tree>
    <p:extLst>
      <p:ext uri="{BB962C8B-B14F-4D97-AF65-F5344CB8AC3E}">
        <p14:creationId xmlns:p14="http://schemas.microsoft.com/office/powerpoint/2010/main" val="2919308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91A95-0295-1619-4BA2-D77314A21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8071"/>
            <a:ext cx="12192000" cy="6121858"/>
          </a:xfrm>
          <a:prstGeom prst="rect">
            <a:avLst/>
          </a:prstGeom>
        </p:spPr>
      </p:pic>
    </p:spTree>
    <p:extLst>
      <p:ext uri="{BB962C8B-B14F-4D97-AF65-F5344CB8AC3E}">
        <p14:creationId xmlns:p14="http://schemas.microsoft.com/office/powerpoint/2010/main" val="341788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20031" y="2492276"/>
            <a:ext cx="5400675" cy="67498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5291"/>
              </a:lnSpc>
              <a:buNone/>
            </a:pPr>
            <a:r>
              <a:rPr lang="en-US" sz="4250" b="1" kern="0" spc="-85">
                <a:solidFill>
                  <a:srgbClr val="FF8AAF"/>
                </a:solidFill>
                <a:latin typeface="Petrona Bold" pitchFamily="34" charset="0"/>
                <a:ea typeface="Petrona Bold" pitchFamily="34" charset="-122"/>
                <a:cs typeface="Petrona Bold" pitchFamily="34" charset="-120"/>
              </a:rPr>
              <a:t>Match Results Page</a:t>
            </a:r>
            <a:endParaRPr lang="en-US" sz="4250"/>
          </a:p>
        </p:txBody>
      </p:sp>
      <p:sp>
        <p:nvSpPr>
          <p:cNvPr id="4" name="Text 1"/>
          <p:cNvSpPr/>
          <p:nvPr/>
        </p:nvSpPr>
        <p:spPr>
          <a:xfrm>
            <a:off x="720031" y="3475832"/>
            <a:ext cx="6179939" cy="32920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583"/>
              </a:lnSpc>
              <a:buNone/>
            </a:pPr>
            <a:r>
              <a:rPr lang="en-US" sz="1583" kern="0" spc="-32">
                <a:solidFill>
                  <a:srgbClr val="E0D6DE"/>
                </a:solidFill>
                <a:latin typeface="Inter" pitchFamily="34" charset="0"/>
                <a:ea typeface="Inter" pitchFamily="34" charset="-122"/>
                <a:cs typeface="Inter" pitchFamily="34" charset="-120"/>
              </a:rPr>
              <a:t>Display match outcomes with unique identifiers.</a:t>
            </a:r>
            <a:endParaRPr lang="en-US" sz="1583"/>
          </a:p>
        </p:txBody>
      </p:sp>
      <p:sp>
        <p:nvSpPr>
          <p:cNvPr id="5" name="Text 2"/>
          <p:cNvSpPr/>
          <p:nvPr/>
        </p:nvSpPr>
        <p:spPr>
          <a:xfrm>
            <a:off x="720031" y="4036418"/>
            <a:ext cx="6179939" cy="32920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583"/>
              </a:lnSpc>
              <a:buNone/>
            </a:pPr>
            <a:r>
              <a:rPr lang="en-US" sz="1583" kern="0" spc="-32">
                <a:solidFill>
                  <a:srgbClr val="E0D6DE"/>
                </a:solidFill>
                <a:latin typeface="Inter" pitchFamily="34" charset="0"/>
                <a:ea typeface="Inter" pitchFamily="34" charset="-122"/>
                <a:cs typeface="Inter" pitchFamily="34" charset="-120"/>
              </a:rPr>
              <a:t>Showcase winning teams and their corresponding IDs.</a:t>
            </a:r>
            <a:endParaRPr lang="en-US" sz="1583"/>
          </a:p>
        </p:txBody>
      </p:sp>
    </p:spTree>
    <p:extLst>
      <p:ext uri="{BB962C8B-B14F-4D97-AF65-F5344CB8AC3E}">
        <p14:creationId xmlns:p14="http://schemas.microsoft.com/office/powerpoint/2010/main" val="316953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299</Words>
  <Application>Microsoft Office PowerPoint</Application>
  <PresentationFormat>Widescreen</PresentationFormat>
  <Paragraphs>50</Paragraphs>
  <Slides>15</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Aptos</vt:lpstr>
      <vt:lpstr>Aptos Display</vt:lpstr>
      <vt:lpstr>Arial</vt:lpstr>
      <vt:lpstr>Calibri</vt:lpstr>
      <vt:lpstr>Inter</vt:lpstr>
      <vt:lpstr>Noto Sans TC</vt:lpstr>
      <vt:lpstr>Petrona Bold</vt:lpstr>
      <vt:lpstr>Sora Medium</vt:lpstr>
      <vt:lpstr>office theme</vt:lpstr>
      <vt:lpstr>Tournament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Alwin Baby</dc:creator>
  <cp:lastModifiedBy>Alwin Baby</cp:lastModifiedBy>
  <cp:revision>2</cp:revision>
  <dcterms:created xsi:type="dcterms:W3CDTF">2024-11-03T11:15:27Z</dcterms:created>
  <dcterms:modified xsi:type="dcterms:W3CDTF">2024-11-03T17:39:21Z</dcterms:modified>
</cp:coreProperties>
</file>